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7"/>
  </p:notesMasterIdLst>
  <p:sldIdLst>
    <p:sldId id="256" r:id="rId2"/>
    <p:sldId id="299" r:id="rId3"/>
    <p:sldId id="292" r:id="rId4"/>
    <p:sldId id="295" r:id="rId5"/>
    <p:sldId id="283" r:id="rId6"/>
    <p:sldId id="289" r:id="rId7"/>
    <p:sldId id="288" r:id="rId8"/>
    <p:sldId id="296" r:id="rId9"/>
    <p:sldId id="284" r:id="rId10"/>
    <p:sldId id="297" r:id="rId11"/>
    <p:sldId id="298" r:id="rId12"/>
    <p:sldId id="275" r:id="rId13"/>
    <p:sldId id="286" r:id="rId14"/>
    <p:sldId id="293" r:id="rId15"/>
    <p:sldId id="294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ecke, Christian" initials="HC" lastIdx="1" clrIdx="0">
    <p:extLst/>
  </p:cmAuthor>
  <p:cmAuthor id="2" name="Hennecke, Christian" initials="HC [2]" lastIdx="1" clrIdx="1">
    <p:extLst/>
  </p:cmAuthor>
  <p:cmAuthor id="3" name="Hennecke, Christian" initials="HC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84818"/>
  </p:normalViewPr>
  <p:slideViewPr>
    <p:cSldViewPr snapToGrid="0" snapToObjects="1">
      <p:cViewPr varScale="1">
        <p:scale>
          <a:sx n="45" d="100"/>
          <a:sy n="45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BC0F-83F0-7242-A28C-EBF5F5106F25}" type="datetimeFigureOut">
              <a:rPr lang="de-DE" smtClean="0"/>
              <a:t>07.04.2017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07BA0-4364-9B45-9FA9-FBED8801A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44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Pastorale Wertschätzung und Standortbestimmung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Baustellen und Herausforderungen – Schätze -Was wäre das beste, was bis 2025 geschehen kann?</a:t>
            </a:r>
            <a:br>
              <a:rPr lang="de-DE" dirty="0"/>
            </a:br>
            <a:endParaRPr lang="de-DE" dirty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Welchen Weg in die Zukunft wollen wir gehen? – Nehmen wir die Welt und die Menschen, die hier leben, in den Blick?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7BA0-4364-9B45-9FA9-FBED8801AC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2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Symbol" panose="05050102010706020507" pitchFamily="18" charset="2"/>
              <a:buChar char="-"/>
            </a:pPr>
            <a:r>
              <a:rPr lang="de-DE" sz="3200" dirty="0"/>
              <a:t>Lokale Kirchenentwicklung heißt: die einzelnen Orte und ihre Wirklichkeit anschauen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3200" dirty="0"/>
              <a:t>Profil entdecken, statt Vollsortimenter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3200" dirty="0"/>
              <a:t>Vertrauen und Unterstützung/Begleitung/Ermöglichung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sz="3200" dirty="0"/>
              <a:t>Neues wagen?</a:t>
            </a:r>
          </a:p>
          <a:p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7BA0-4364-9B45-9FA9-FBED8801AC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9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Ökumene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Kommune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„Freude und Hoffnung, Trauer und Angst…“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7BA0-4364-9B45-9FA9-FBED8801AC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Wie können Menschen gestärkt werden auf ihrem Glaubensweg (Liturgie, Wort Gottes, Spiritualität)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Eine Kultur des Rufens in den Blick nehmen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7BA0-4364-9B45-9FA9-FBED8801AC2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65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ußfor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C0D72C-C461-BC44-8969-B728DB741683}" type="datetimeFigureOut">
              <a:rPr lang="de-DE" smtClean="0"/>
              <a:pPr/>
              <a:t>07.04.2017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ABE7C0-CD00-B84B-BB63-762865814FF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Lokale Kirchenentwicklung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7513" y="3809999"/>
            <a:ext cx="8307387" cy="1343891"/>
          </a:xfrm>
        </p:spPr>
        <p:txBody>
          <a:bodyPr>
            <a:normAutofit/>
          </a:bodyPr>
          <a:lstStyle/>
          <a:p>
            <a:r>
              <a:rPr lang="de-DE" dirty="0"/>
              <a:t>Einblicke in eine große Baustelle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ctr">
              <a:buFont typeface="+mj-lt"/>
              <a:buAutoNum type="arabicPeriod" startAt="6"/>
            </a:pPr>
            <a:endParaRPr lang="de-DE" dirty="0"/>
          </a:p>
          <a:p>
            <a:pPr marL="457200" indent="-457200" algn="ctr">
              <a:buFont typeface="+mj-lt"/>
              <a:buAutoNum type="arabicPeriod" startAt="6"/>
            </a:pPr>
            <a:r>
              <a:rPr lang="de-DE" sz="4000" b="1" dirty="0"/>
              <a:t>Gemeinsame Verantwortung </a:t>
            </a:r>
            <a:r>
              <a:rPr lang="de-DE" sz="4000" dirty="0"/>
              <a:t>stärken </a:t>
            </a:r>
            <a:r>
              <a:rPr lang="mr-IN" sz="4000" dirty="0"/>
              <a:t>–</a:t>
            </a:r>
            <a:r>
              <a:rPr lang="de-DE" sz="4000" dirty="0"/>
              <a:t> Lokale Leitungsteams entwickeln, begleiten und beauftragen.</a:t>
            </a:r>
          </a:p>
          <a:p>
            <a:pPr lvl="2" algn="ctr">
              <a:buFont typeface="Symbol" panose="05050102010706020507" pitchFamily="18" charset="2"/>
              <a:buChar char="-"/>
            </a:pPr>
            <a:r>
              <a:rPr lang="de-DE" dirty="0"/>
              <a:t>Orientierungsrahmen und Begleitung</a:t>
            </a:r>
          </a:p>
          <a:p>
            <a:pPr lvl="2" algn="ctr">
              <a:buFont typeface="Symbol" panose="05050102010706020507" pitchFamily="18" charset="2"/>
              <a:buChar char="-"/>
            </a:pPr>
            <a:r>
              <a:rPr lang="de-DE" dirty="0"/>
              <a:t>„passgenaue“ Lösungen im gemeinsamen Nachdenken entwickeln</a:t>
            </a:r>
          </a:p>
        </p:txBody>
      </p:sp>
    </p:spTree>
    <p:extLst>
      <p:ext uri="{BB962C8B-B14F-4D97-AF65-F5344CB8AC3E}">
        <p14:creationId xmlns:p14="http://schemas.microsoft.com/office/powerpoint/2010/main" val="90335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Grundhaltungen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/>
              <a:t>Kunst des Sehens</a:t>
            </a:r>
          </a:p>
          <a:p>
            <a:pPr marL="0" indent="0" algn="ctr">
              <a:buNone/>
            </a:pPr>
            <a:r>
              <a:rPr lang="de-DE" sz="3600" b="1" dirty="0"/>
              <a:t>Partizipation</a:t>
            </a:r>
          </a:p>
          <a:p>
            <a:pPr marL="0" indent="0" algn="ctr">
              <a:buNone/>
            </a:pPr>
            <a:r>
              <a:rPr lang="de-DE" sz="3600" b="1" dirty="0"/>
              <a:t>Vertrauen</a:t>
            </a:r>
          </a:p>
          <a:p>
            <a:pPr marL="0" indent="0" algn="ctr">
              <a:buNone/>
            </a:pPr>
            <a:r>
              <a:rPr lang="de-DE" sz="3600" b="1" dirty="0"/>
              <a:t>Zukunftsorientierung</a:t>
            </a:r>
          </a:p>
          <a:p>
            <a:pPr marL="0" indent="0" algn="ctr">
              <a:buNone/>
            </a:pP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10219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Der Dienst Hauptberuflicher: </a:t>
            </a:r>
            <a:br>
              <a:rPr lang="de-DE" dirty="0"/>
            </a:br>
            <a:r>
              <a:rPr lang="de-DE" dirty="0"/>
              <a:t>Worauf es ankommt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Die Aufgabe der Hauptberuflichen und Priester (die eher weniger werden): ermöglichen, dass die Getauften genügend gestützt, gefördert, begleitet und weitergebildet werden</a:t>
            </a:r>
          </a:p>
          <a:p>
            <a:pPr lvl="1"/>
            <a:r>
              <a:rPr lang="de-DE" dirty="0"/>
              <a:t>Lokale Leitungsteams ausbilden und begleiten - liturgische Dienste etc</a:t>
            </a:r>
          </a:p>
          <a:p>
            <a:r>
              <a:rPr lang="de-DE" dirty="0"/>
              <a:t>„Eingründen“ in die Wirklichkeit Gottes: Liturgie und Gottesdienst, Wort und Leben teilen</a:t>
            </a:r>
          </a:p>
          <a:p>
            <a:r>
              <a:rPr lang="de-DE" dirty="0"/>
              <a:t>Der „Dienst an der Einheit“ ist kein Zwang zur Einheitlichkeit: Förderung der Vielfalt aus dem Geist – und in die Ortskirche einbinden</a:t>
            </a:r>
          </a:p>
          <a:p>
            <a:r>
              <a:rPr lang="de-DE" dirty="0"/>
              <a:t>Schulung und Begleitung der Pastoralen Teams im </a:t>
            </a:r>
            <a:r>
              <a:rPr lang="de-DE" dirty="0" err="1"/>
              <a:t>Überpfarrlichen</a:t>
            </a:r>
            <a:r>
              <a:rPr lang="de-DE" dirty="0"/>
              <a:t> Einsatz</a:t>
            </a:r>
          </a:p>
          <a:p>
            <a:r>
              <a:rPr lang="de-DE" dirty="0"/>
              <a:t>Orientierung und Vision: wohin gehen wir gemeinsam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abstrakte-blaue-karte-von-belgien-26210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83" y="-108414"/>
            <a:ext cx="9144000" cy="7951468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>
          <a:xfrm flipV="1">
            <a:off x="1861631" y="764806"/>
            <a:ext cx="4343806" cy="2539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37693" y="4112635"/>
            <a:ext cx="5108662" cy="28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0" y="3607574"/>
            <a:ext cx="20036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Ein Pastoralteam</a:t>
            </a:r>
          </a:p>
          <a:p>
            <a:r>
              <a:rPr lang="de-DE" dirty="0"/>
              <a:t>(Pfarrer, Pastor, GR,</a:t>
            </a:r>
            <a:br>
              <a:rPr lang="de-DE" dirty="0"/>
            </a:br>
            <a:r>
              <a:rPr lang="de-DE" dirty="0"/>
              <a:t>Diakon)</a:t>
            </a:r>
          </a:p>
          <a:p>
            <a:r>
              <a:rPr lang="de-DE" dirty="0"/>
              <a:t>- PR</a:t>
            </a:r>
          </a:p>
        </p:txBody>
      </p:sp>
      <p:sp>
        <p:nvSpPr>
          <p:cNvPr id="15" name="Stern mit 5 Zacken 14"/>
          <p:cNvSpPr/>
          <p:nvPr/>
        </p:nvSpPr>
        <p:spPr>
          <a:xfrm>
            <a:off x="6797118" y="2467581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5 Zacken 15"/>
          <p:cNvSpPr/>
          <p:nvPr/>
        </p:nvSpPr>
        <p:spPr>
          <a:xfrm>
            <a:off x="1558575" y="981260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5 Zacken 16"/>
          <p:cNvSpPr/>
          <p:nvPr/>
        </p:nvSpPr>
        <p:spPr>
          <a:xfrm>
            <a:off x="6508493" y="5815411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ing 17"/>
          <p:cNvSpPr/>
          <p:nvPr/>
        </p:nvSpPr>
        <p:spPr>
          <a:xfrm>
            <a:off x="3126349" y="1133660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ing 18"/>
          <p:cNvSpPr/>
          <p:nvPr/>
        </p:nvSpPr>
        <p:spPr>
          <a:xfrm>
            <a:off x="4926286" y="461769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ing 19"/>
          <p:cNvSpPr/>
          <p:nvPr/>
        </p:nvSpPr>
        <p:spPr>
          <a:xfrm>
            <a:off x="6578033" y="1653151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Ring 20"/>
          <p:cNvSpPr/>
          <p:nvPr/>
        </p:nvSpPr>
        <p:spPr>
          <a:xfrm flipH="1">
            <a:off x="3564517" y="2467581"/>
            <a:ext cx="490664" cy="562782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Ring 21"/>
          <p:cNvSpPr/>
          <p:nvPr/>
        </p:nvSpPr>
        <p:spPr>
          <a:xfrm>
            <a:off x="4421432" y="4271159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Ring 22"/>
          <p:cNvSpPr/>
          <p:nvPr/>
        </p:nvSpPr>
        <p:spPr>
          <a:xfrm>
            <a:off x="5364455" y="2862490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Ring 23"/>
          <p:cNvSpPr/>
          <p:nvPr/>
        </p:nvSpPr>
        <p:spPr>
          <a:xfrm>
            <a:off x="3983263" y="1500751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Ring 24"/>
          <p:cNvSpPr/>
          <p:nvPr/>
        </p:nvSpPr>
        <p:spPr>
          <a:xfrm>
            <a:off x="6205437" y="4530904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ing 25"/>
          <p:cNvSpPr/>
          <p:nvPr/>
        </p:nvSpPr>
        <p:spPr>
          <a:xfrm>
            <a:off x="3983263" y="873915"/>
            <a:ext cx="438169" cy="259746"/>
          </a:xfrm>
          <a:prstGeom prst="donu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Ring 26"/>
          <p:cNvSpPr/>
          <p:nvPr/>
        </p:nvSpPr>
        <p:spPr>
          <a:xfrm>
            <a:off x="4640516" y="2602744"/>
            <a:ext cx="438169" cy="5194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Ring 27"/>
          <p:cNvSpPr/>
          <p:nvPr/>
        </p:nvSpPr>
        <p:spPr>
          <a:xfrm flipV="1">
            <a:off x="4488117" y="1653150"/>
            <a:ext cx="438169" cy="367091"/>
          </a:xfrm>
          <a:prstGeom prst="donu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Ring 28"/>
          <p:cNvSpPr/>
          <p:nvPr/>
        </p:nvSpPr>
        <p:spPr>
          <a:xfrm flipV="1">
            <a:off x="3278749" y="1805551"/>
            <a:ext cx="438169" cy="367091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rot="5400000" flipH="1" flipV="1">
            <a:off x="7237278" y="1686367"/>
            <a:ext cx="1101993" cy="730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7811258" y="1133661"/>
            <a:ext cx="133274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Pfarrkirchen</a:t>
            </a:r>
          </a:p>
        </p:txBody>
      </p:sp>
      <p:sp>
        <p:nvSpPr>
          <p:cNvPr id="30" name="Rechteckige Legende 29"/>
          <p:cNvSpPr/>
          <p:nvPr/>
        </p:nvSpPr>
        <p:spPr>
          <a:xfrm>
            <a:off x="7016202" y="461769"/>
            <a:ext cx="1609716" cy="612648"/>
          </a:xfrm>
          <a:prstGeom prst="wedgeRectCallout">
            <a:avLst>
              <a:gd name="adj1" fmla="val -159060"/>
              <a:gd name="adj2" fmla="val 126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Gemeinden Segensorte</a:t>
            </a:r>
          </a:p>
        </p:txBody>
      </p:sp>
      <p:sp>
        <p:nvSpPr>
          <p:cNvPr id="32" name="Rechteckige Legende 31"/>
          <p:cNvSpPr/>
          <p:nvPr/>
        </p:nvSpPr>
        <p:spPr>
          <a:xfrm>
            <a:off x="-83883" y="5815411"/>
            <a:ext cx="1945514" cy="612648"/>
          </a:xfrm>
          <a:prstGeom prst="wedgeRectCallout">
            <a:avLst>
              <a:gd name="adj1" fmla="val 218845"/>
              <a:gd name="adj2" fmla="val -870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Lokale Leitungsteams</a:t>
            </a:r>
          </a:p>
        </p:txBody>
      </p:sp>
      <p:cxnSp>
        <p:nvCxnSpPr>
          <p:cNvPr id="3" name="Gerade Verbindung mit Pfeil 2"/>
          <p:cNvCxnSpPr>
            <a:endCxn id="22" idx="3"/>
          </p:cNvCxnSpPr>
          <p:nvPr/>
        </p:nvCxnSpPr>
        <p:spPr>
          <a:xfrm flipV="1">
            <a:off x="3497833" y="4714572"/>
            <a:ext cx="987767" cy="1526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Wolke 5"/>
          <p:cNvSpPr/>
          <p:nvPr/>
        </p:nvSpPr>
        <p:spPr>
          <a:xfrm>
            <a:off x="3040632" y="6167011"/>
            <a:ext cx="1444967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Neue Formen</a:t>
            </a:r>
          </a:p>
        </p:txBody>
      </p:sp>
    </p:spTree>
    <p:extLst>
      <p:ext uri="{BB962C8B-B14F-4D97-AF65-F5344CB8AC3E}">
        <p14:creationId xmlns:p14="http://schemas.microsoft.com/office/powerpoint/2010/main" val="44597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0" grpId="0" animBg="1"/>
      <p:bldP spid="3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Also: Kirche umgekehrt anschauen....</a:t>
            </a:r>
          </a:p>
        </p:txBody>
      </p:sp>
      <p:pic>
        <p:nvPicPr>
          <p:cNvPr id="4" name="Inhaltsplatzhalter 3" descr="IMG_3608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3874" r="-23874"/>
          <a:stretch>
            <a:fillRect/>
          </a:stretch>
        </p:blipFill>
        <p:spPr/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Kirche umgekehrt: nicht von der Struktur, vom Personal, sondern vom Leben der Getauften her entwickeln</a:t>
            </a:r>
          </a:p>
          <a:p>
            <a:r>
              <a:rPr lang="de-DE" dirty="0"/>
              <a:t>Von ihrer geistlichen Spitze her sehen</a:t>
            </a:r>
          </a:p>
          <a:p>
            <a:r>
              <a:rPr lang="de-DE" dirty="0"/>
              <a:t>Nicht als Versorgungskirche, in der Ehrenamtliche helfen sollen,... sondern die Strukturen und die pastoralen Dienste dienen dem Wachstum und Werden lebendiger Kirche – an vielen Orten</a:t>
            </a:r>
          </a:p>
        </p:txBody>
      </p:sp>
    </p:spTree>
    <p:extLst>
      <p:ext uri="{BB962C8B-B14F-4D97-AF65-F5344CB8AC3E}">
        <p14:creationId xmlns:p14="http://schemas.microsoft.com/office/powerpoint/2010/main" val="34556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Fragen</a:t>
            </a:r>
          </a:p>
        </p:txBody>
      </p:sp>
      <p:pic>
        <p:nvPicPr>
          <p:cNvPr id="4" name="Inhaltsplatzhalter 3" descr="Fragezeichen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56320" r="-56320"/>
          <a:stretch>
            <a:fillRect/>
          </a:stretch>
        </p:blipFill>
        <p:spPr>
          <a:xfrm>
            <a:off x="415925" y="2821246"/>
            <a:ext cx="8229600" cy="3461113"/>
          </a:xfrm>
        </p:spPr>
      </p:pic>
    </p:spTree>
    <p:extLst>
      <p:ext uri="{BB962C8B-B14F-4D97-AF65-F5344CB8AC3E}">
        <p14:creationId xmlns:p14="http://schemas.microsoft.com/office/powerpoint/2010/main" val="103165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Kirchliches Leben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100" dirty="0">
                <a:solidFill>
                  <a:srgbClr val="FF0000"/>
                </a:solidFill>
              </a:rPr>
              <a:t>Was ist stark? Was sind die Stärken?</a:t>
            </a:r>
          </a:p>
          <a:p>
            <a:r>
              <a:rPr lang="de-DE" sz="3100" dirty="0">
                <a:solidFill>
                  <a:srgbClr val="008000"/>
                </a:solidFill>
              </a:rPr>
              <a:t>Was wächst?</a:t>
            </a:r>
          </a:p>
          <a:p>
            <a:r>
              <a:rPr lang="de-DE" sz="3100" dirty="0">
                <a:solidFill>
                  <a:schemeClr val="bg2">
                    <a:lumMod val="50000"/>
                  </a:schemeClr>
                </a:solidFill>
              </a:rPr>
              <a:t>Was wird schwächer, was geht zu Ende?</a:t>
            </a:r>
          </a:p>
          <a:p>
            <a:r>
              <a:rPr lang="de-DE" sz="3100" dirty="0">
                <a:solidFill>
                  <a:schemeClr val="accent1"/>
                </a:solidFill>
              </a:rPr>
              <a:t>Was sind die Herausforderungen?</a:t>
            </a:r>
          </a:p>
        </p:txBody>
      </p:sp>
    </p:spTree>
    <p:extLst>
      <p:ext uri="{BB962C8B-B14F-4D97-AF65-F5344CB8AC3E}">
        <p14:creationId xmlns:p14="http://schemas.microsoft.com/office/powerpoint/2010/main" val="7201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 der Kirchenentwicklung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… nicht nur der Personalplan</a:t>
            </a:r>
          </a:p>
          <a:p>
            <a:r>
              <a:rPr lang="de-DE" dirty="0"/>
              <a:t>Demographische Entwicklungen und die Veränderung der Glaubenssituation</a:t>
            </a:r>
          </a:p>
          <a:p>
            <a:r>
              <a:rPr lang="de-DE" dirty="0"/>
              <a:t>Die Christen vor Ort engagieren sich in unterschiedlicher Weise – aber vermutlich nicht mehr so selbstverständlich in Gemeindekontexten (Sozialisation, Beruf,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r>
              <a:rPr lang="de-DE" dirty="0"/>
              <a:t>Kirche ist mehr als Gemeinde</a:t>
            </a:r>
          </a:p>
          <a:p>
            <a:r>
              <a:rPr lang="de-DE" dirty="0"/>
              <a:t>Die nächste Generation braucht neue Formen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80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Gemeindefusionen, </a:t>
            </a:r>
            <a:r>
              <a:rPr lang="de-DE" dirty="0" err="1"/>
              <a:t>Überpfarrlicher</a:t>
            </a:r>
            <a:r>
              <a:rPr lang="de-DE" dirty="0"/>
              <a:t> Personaleinsatz.... Aber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400" dirty="0"/>
              <a:t>Strukturentwicklung ist nicht Kirchenentwicklung</a:t>
            </a:r>
          </a:p>
        </p:txBody>
      </p:sp>
    </p:spTree>
    <p:extLst>
      <p:ext uri="{BB962C8B-B14F-4D97-AF65-F5344CB8AC3E}">
        <p14:creationId xmlns:p14="http://schemas.microsoft.com/office/powerpoint/2010/main" val="1931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„Schaut nicht mehr auf das, was längst vergangen ist – seht ich schaffe Neues“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de-DE" b="1" dirty="0"/>
          </a:p>
          <a:p>
            <a:pPr marL="457200" indent="-457200" algn="ctr">
              <a:buFont typeface="+mj-lt"/>
              <a:buAutoNum type="arabicPeriod"/>
            </a:pPr>
            <a:r>
              <a:rPr lang="de-DE" sz="4000" b="1" dirty="0"/>
              <a:t>Wahrnehmen, was ist </a:t>
            </a:r>
            <a:br>
              <a:rPr lang="de-DE" sz="4000" b="1" dirty="0"/>
            </a:br>
            <a:r>
              <a:rPr lang="de-DE" sz="4000" dirty="0"/>
              <a:t>Wie kann mit Dankbarkeit für den gegangenen Weg der Blick auf das „Jetzt“ Gottes fallen?</a:t>
            </a:r>
          </a:p>
        </p:txBody>
      </p:sp>
    </p:spTree>
    <p:extLst>
      <p:ext uri="{BB962C8B-B14F-4D97-AF65-F5344CB8AC3E}">
        <p14:creationId xmlns:p14="http://schemas.microsoft.com/office/powerpoint/2010/main" val="3451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Ermutigungen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 startAt="2"/>
            </a:pPr>
            <a:r>
              <a:rPr lang="de-DE" sz="4000" b="1" dirty="0"/>
              <a:t>Glaube lebt aus relevanten Beziehungen </a:t>
            </a:r>
            <a:r>
              <a:rPr lang="de-DE" sz="4000" dirty="0"/>
              <a:t>– der jeweilige Nahraum mit den Menschen ist der erste Ort des Evangeliums </a:t>
            </a:r>
          </a:p>
        </p:txBody>
      </p:sp>
    </p:spTree>
    <p:extLst>
      <p:ext uri="{BB962C8B-B14F-4D97-AF65-F5344CB8AC3E}">
        <p14:creationId xmlns:p14="http://schemas.microsoft.com/office/powerpoint/2010/main" val="31886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Ermutigungen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ctr">
              <a:buFont typeface="+mj-lt"/>
              <a:buAutoNum type="arabicPeriod" startAt="3"/>
            </a:pPr>
            <a:endParaRPr lang="de-DE" b="1" dirty="0"/>
          </a:p>
          <a:p>
            <a:pPr marL="457200" indent="-457200" algn="ctr">
              <a:buFont typeface="+mj-lt"/>
              <a:buAutoNum type="arabicPeriod" startAt="3"/>
            </a:pPr>
            <a:r>
              <a:rPr lang="de-DE" sz="4300" b="1" dirty="0"/>
              <a:t>Wohin sind wir gesandt</a:t>
            </a:r>
            <a:r>
              <a:rPr lang="de-DE" sz="4000" b="1" dirty="0"/>
              <a:t>? </a:t>
            </a:r>
            <a:br>
              <a:rPr lang="de-DE" sz="4000" b="1" dirty="0"/>
            </a:br>
            <a:r>
              <a:rPr lang="de-DE" sz="4000" dirty="0"/>
              <a:t>Mit den Menschen – in den Situationen und in unserem Kontext das Evangelium zur Geltung bringen (innovativ und in Kooperation)</a:t>
            </a:r>
            <a:br>
              <a:rPr lang="de-DE" sz="4000" dirty="0"/>
            </a:b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128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Ermutigungen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ctr">
              <a:buFont typeface="+mj-lt"/>
              <a:buAutoNum type="arabicPeriod" startAt="4"/>
            </a:pPr>
            <a:endParaRPr lang="de-DE" dirty="0"/>
          </a:p>
          <a:p>
            <a:pPr marL="457200" indent="-457200" algn="ctr">
              <a:buFont typeface="+mj-lt"/>
              <a:buAutoNum type="arabicPeriod" startAt="4"/>
            </a:pPr>
            <a:r>
              <a:rPr lang="de-DE" sz="4000" b="1" dirty="0"/>
              <a:t>Woraus wir leben</a:t>
            </a:r>
            <a:br>
              <a:rPr lang="de-DE" sz="4000" dirty="0"/>
            </a:br>
            <a:r>
              <a:rPr lang="de-DE" sz="4000" dirty="0"/>
              <a:t>Aus dem Wort des Lebens</a:t>
            </a:r>
            <a:br>
              <a:rPr lang="de-DE" sz="4000" dirty="0"/>
            </a:br>
            <a:r>
              <a:rPr lang="de-DE" sz="4000" dirty="0"/>
              <a:t>Vom Brot des Lebens</a:t>
            </a:r>
            <a:br>
              <a:rPr lang="de-DE" sz="4000" dirty="0"/>
            </a:br>
            <a:r>
              <a:rPr lang="de-DE" sz="4000" dirty="0"/>
              <a:t>Eine alltagstaugliche und nährende Spiritualität</a:t>
            </a:r>
          </a:p>
        </p:txBody>
      </p:sp>
    </p:spTree>
    <p:extLst>
      <p:ext uri="{BB962C8B-B14F-4D97-AF65-F5344CB8AC3E}">
        <p14:creationId xmlns:p14="http://schemas.microsoft.com/office/powerpoint/2010/main" val="55888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Ermutigungen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 startAt="5"/>
            </a:pPr>
            <a:r>
              <a:rPr lang="de-DE" sz="4000" b="1" dirty="0"/>
              <a:t>Gaben und Charismen aller Christen ins Spiel bringen</a:t>
            </a:r>
            <a:br>
              <a:rPr lang="de-DE" sz="4000" b="1" dirty="0"/>
            </a:br>
            <a:r>
              <a:rPr lang="de-DE" sz="4000" b="1" dirty="0"/>
              <a:t>Die Kraft des Geistes schätzen </a:t>
            </a:r>
            <a:br>
              <a:rPr lang="de-DE" sz="4000" dirty="0"/>
            </a:br>
            <a:r>
              <a:rPr lang="de-DE" sz="4000" dirty="0"/>
              <a:t>Berufung und Charisma </a:t>
            </a:r>
            <a:br>
              <a:rPr lang="de-DE" sz="4000" dirty="0"/>
            </a:br>
            <a:r>
              <a:rPr lang="de-DE" sz="4000" dirty="0"/>
              <a:t>gute Begleitung und Schutz </a:t>
            </a:r>
          </a:p>
        </p:txBody>
      </p:sp>
    </p:spTree>
    <p:extLst>
      <p:ext uri="{BB962C8B-B14F-4D97-AF65-F5344CB8AC3E}">
        <p14:creationId xmlns:p14="http://schemas.microsoft.com/office/powerpoint/2010/main" val="19618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reas">
  <a:themeElements>
    <a:clrScheme name="Boreas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oreas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Borea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</Words>
  <Application>Microsoft Office PowerPoint</Application>
  <PresentationFormat>Bildschirmpräsentation (4:3)</PresentationFormat>
  <Paragraphs>74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Boreas</vt:lpstr>
      <vt:lpstr>Lokale Kirchenentwicklung</vt:lpstr>
      <vt:lpstr>Kirchliches Leben</vt:lpstr>
      <vt:lpstr>Rahmenbedingungen der Kirchenentwicklung</vt:lpstr>
      <vt:lpstr>Gemeindefusionen, Überpfarrlicher Personaleinsatz.... Aber</vt:lpstr>
      <vt:lpstr>„Schaut nicht mehr auf das, was längst vergangen ist – seht ich schaffe Neues“</vt:lpstr>
      <vt:lpstr>Ermutigungen</vt:lpstr>
      <vt:lpstr>Ermutigungen</vt:lpstr>
      <vt:lpstr>Ermutigungen</vt:lpstr>
      <vt:lpstr>Ermutigungen</vt:lpstr>
      <vt:lpstr>PowerPoint-Präsentation</vt:lpstr>
      <vt:lpstr>Grundhaltungen</vt:lpstr>
      <vt:lpstr> Der Dienst Hauptberuflicher:  Worauf es ankommt</vt:lpstr>
      <vt:lpstr>PowerPoint-Präsentation</vt:lpstr>
      <vt:lpstr>Also: Kirche umgekehrt anschauen....</vt:lpstr>
      <vt:lpstr>Offene 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Leitworte Lokaler Kirchenentwicklung</dc:title>
  <dc:creator>Christian Hennecke</dc:creator>
  <cp:lastModifiedBy>Mueszig, Christiane</cp:lastModifiedBy>
  <cp:revision>43</cp:revision>
  <cp:lastPrinted>2016-04-15T15:49:57Z</cp:lastPrinted>
  <dcterms:created xsi:type="dcterms:W3CDTF">2017-01-30T17:04:55Z</dcterms:created>
  <dcterms:modified xsi:type="dcterms:W3CDTF">2017-04-07T07:40:45Z</dcterms:modified>
</cp:coreProperties>
</file>